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60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</p:sldIdLst>
  <p:sldSz cy="6858000" cx="12192000"/>
  <p:notesSz cx="6858000" cy="12192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914400"/>
            <a:ext cx="4572225" cy="4572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5791200"/>
            <a:ext cx="5486400" cy="54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3b0fb7f7b0e_0_67:notes"/>
          <p:cNvSpPr/>
          <p:nvPr>
            <p:ph idx="2" type="sldImg"/>
          </p:nvPr>
        </p:nvSpPr>
        <p:spPr>
          <a:xfrm>
            <a:off x="1143225" y="914400"/>
            <a:ext cx="4572300" cy="4572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g3b0fb7f7b0e_0_67:notes"/>
          <p:cNvSpPr txBox="1"/>
          <p:nvPr>
            <p:ph idx="1" type="body"/>
          </p:nvPr>
        </p:nvSpPr>
        <p:spPr>
          <a:xfrm>
            <a:off x="685800" y="5791200"/>
            <a:ext cx="5486400" cy="548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b0fb7f7b0e_0_135:notes"/>
          <p:cNvSpPr/>
          <p:nvPr>
            <p:ph idx="2" type="sldImg"/>
          </p:nvPr>
        </p:nvSpPr>
        <p:spPr>
          <a:xfrm>
            <a:off x="1143225" y="914400"/>
            <a:ext cx="4572300" cy="4572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3b0fb7f7b0e_0_135:notes"/>
          <p:cNvSpPr txBox="1"/>
          <p:nvPr>
            <p:ph idx="1" type="body"/>
          </p:nvPr>
        </p:nvSpPr>
        <p:spPr>
          <a:xfrm>
            <a:off x="685800" y="5791200"/>
            <a:ext cx="5486400" cy="548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То есть «VAE» — это две головы (μ и logvar) + reparameterization (ε ~ N(0, I)). Визуально на вашей картинке это в блоке Style Encoder: вместо единственного FC добавляются FC_μ и FC_logvar, а перед выходом стиля вставляется шаг reparam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b1044bf775_0_3:notes"/>
          <p:cNvSpPr/>
          <p:nvPr>
            <p:ph idx="2" type="sldImg"/>
          </p:nvPr>
        </p:nvSpPr>
        <p:spPr>
          <a:xfrm>
            <a:off x="1143225" y="914400"/>
            <a:ext cx="4572300" cy="4572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3b1044bf775_0_3:notes"/>
          <p:cNvSpPr txBox="1"/>
          <p:nvPr>
            <p:ph idx="1" type="body"/>
          </p:nvPr>
        </p:nvSpPr>
        <p:spPr>
          <a:xfrm>
            <a:off x="685800" y="5791200"/>
            <a:ext cx="5486400" cy="548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b1044bf775_0_8:notes"/>
          <p:cNvSpPr/>
          <p:nvPr>
            <p:ph idx="2" type="sldImg"/>
          </p:nvPr>
        </p:nvSpPr>
        <p:spPr>
          <a:xfrm>
            <a:off x="1143225" y="914400"/>
            <a:ext cx="4572300" cy="4572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3b1044bf775_0_8:notes"/>
          <p:cNvSpPr txBox="1"/>
          <p:nvPr>
            <p:ph idx="1" type="body"/>
          </p:nvPr>
        </p:nvSpPr>
        <p:spPr>
          <a:xfrm>
            <a:off x="685800" y="5791200"/>
            <a:ext cx="5486400" cy="548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b1044bf775_0_38:notes"/>
          <p:cNvSpPr/>
          <p:nvPr>
            <p:ph idx="2" type="sldImg"/>
          </p:nvPr>
        </p:nvSpPr>
        <p:spPr>
          <a:xfrm>
            <a:off x="1143225" y="914400"/>
            <a:ext cx="4572300" cy="4572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b1044bf775_0_38:notes"/>
          <p:cNvSpPr txBox="1"/>
          <p:nvPr>
            <p:ph idx="1" type="body"/>
          </p:nvPr>
        </p:nvSpPr>
        <p:spPr>
          <a:xfrm>
            <a:off x="685800" y="5791200"/>
            <a:ext cx="5486400" cy="548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8" name="Google Shape;58;p1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1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b0fb7f7b0e_0_129:notes"/>
          <p:cNvSpPr/>
          <p:nvPr>
            <p:ph idx="2" type="sldImg"/>
          </p:nvPr>
        </p:nvSpPr>
        <p:spPr>
          <a:xfrm>
            <a:off x="1143225" y="914400"/>
            <a:ext cx="4572300" cy="4572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3b0fb7f7b0e_0_129:notes"/>
          <p:cNvSpPr txBox="1"/>
          <p:nvPr>
            <p:ph idx="1" type="body"/>
          </p:nvPr>
        </p:nvSpPr>
        <p:spPr>
          <a:xfrm>
            <a:off x="685800" y="5791200"/>
            <a:ext cx="5486400" cy="548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/>
              <a:t>Левая часть (a) Within-domain reconstruction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Для каждого домена (x₁, x₂) изображение кодируется в контент c и стиль s своим автоэнкодером.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Затем тем же декодером восстанавливается \hat{x} из (c, s) того же домена.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Ключевая потеря здесь — L1 реконструкция (вертикальные пунктирные линии), отдельная для каждого домена.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Стиль и контент для каждого домена извлекаются своими энкодерами, без смешивания доменов.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/>
              <a:t>Правая часть (b) Cross-domain translation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Берём x₁, кодируем в (c₁, s₁); берём x₂, кодируем в (c₂, s₂).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Для перевода A→B: оставляем контент c₁, подмешиваем стиль из домена B (например, s₂ или сэмпл из Gaussian prior), декодируем → x₁→₂.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Аналогично B→A: c₂ + стиль домена A → x₂→₁.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На выходах дополнительно реконструируются коды: \hat{c} и \hat{s} (content/style recon losses), чтобы гарантировать сохранение структуры и соответствие выбранному стилю.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Пунктиром GAN: дискриминаторы каждого домена проверяют, что x₁→₂ похоже на реальные из домена 2, а x₂→₁ — на реальные из домена 1.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b0fb7f7b0e_0_71:notes"/>
          <p:cNvSpPr/>
          <p:nvPr>
            <p:ph idx="2" type="sldImg"/>
          </p:nvPr>
        </p:nvSpPr>
        <p:spPr>
          <a:xfrm>
            <a:off x="1143225" y="914400"/>
            <a:ext cx="4572300" cy="4572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b0fb7f7b0e_0_71:notes"/>
          <p:cNvSpPr txBox="1"/>
          <p:nvPr>
            <p:ph idx="1" type="body"/>
          </p:nvPr>
        </p:nvSpPr>
        <p:spPr>
          <a:xfrm>
            <a:off x="685800" y="5791200"/>
            <a:ext cx="5486400" cy="548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3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1" name="Google Shape;81;p3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3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b0fb7f7b0e_0_148:notes"/>
          <p:cNvSpPr/>
          <p:nvPr>
            <p:ph idx="2" type="sldImg"/>
          </p:nvPr>
        </p:nvSpPr>
        <p:spPr>
          <a:xfrm>
            <a:off x="1143225" y="914400"/>
            <a:ext cx="4572300" cy="4572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b0fb7f7b0e_0_148:notes"/>
          <p:cNvSpPr txBox="1"/>
          <p:nvPr>
            <p:ph idx="1" type="body"/>
          </p:nvPr>
        </p:nvSpPr>
        <p:spPr>
          <a:xfrm>
            <a:off x="685800" y="5791200"/>
            <a:ext cx="5486400" cy="548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b0fb7f7b0e_0_154:notes"/>
          <p:cNvSpPr/>
          <p:nvPr>
            <p:ph idx="2" type="sldImg"/>
          </p:nvPr>
        </p:nvSpPr>
        <p:spPr>
          <a:xfrm>
            <a:off x="1143225" y="914400"/>
            <a:ext cx="4572300" cy="4572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3b0fb7f7b0e_0_154:notes"/>
          <p:cNvSpPr txBox="1"/>
          <p:nvPr>
            <p:ph idx="1" type="body"/>
          </p:nvPr>
        </p:nvSpPr>
        <p:spPr>
          <a:xfrm>
            <a:off x="685800" y="5791200"/>
            <a:ext cx="5486400" cy="548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b0fb7f7b0e_0_163:notes"/>
          <p:cNvSpPr/>
          <p:nvPr>
            <p:ph idx="2" type="sldImg"/>
          </p:nvPr>
        </p:nvSpPr>
        <p:spPr>
          <a:xfrm>
            <a:off x="1143225" y="914400"/>
            <a:ext cx="4572300" cy="4572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3b0fb7f7b0e_0_163:notes"/>
          <p:cNvSpPr txBox="1"/>
          <p:nvPr>
            <p:ph idx="1" type="body"/>
          </p:nvPr>
        </p:nvSpPr>
        <p:spPr>
          <a:xfrm>
            <a:off x="685800" y="5791200"/>
            <a:ext cx="5486400" cy="548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b0fb7f7b0e_0_168:notes"/>
          <p:cNvSpPr/>
          <p:nvPr>
            <p:ph idx="2" type="sldImg"/>
          </p:nvPr>
        </p:nvSpPr>
        <p:spPr>
          <a:xfrm>
            <a:off x="1143225" y="914400"/>
            <a:ext cx="4572300" cy="4572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3b0fb7f7b0e_0_168:notes"/>
          <p:cNvSpPr txBox="1"/>
          <p:nvPr>
            <p:ph idx="1" type="body"/>
          </p:nvPr>
        </p:nvSpPr>
        <p:spPr>
          <a:xfrm>
            <a:off x="685800" y="5791200"/>
            <a:ext cx="5486400" cy="548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415611" y="992767"/>
            <a:ext cx="11360700" cy="27369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1pPr>
            <a:lvl2pPr lvl="1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2pPr>
            <a:lvl3pPr lvl="2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3pPr>
            <a:lvl4pPr lvl="3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4pPr>
            <a:lvl5pPr lvl="4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5pPr>
            <a:lvl6pPr lvl="5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6pPr>
            <a:lvl7pPr lvl="6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7pPr>
            <a:lvl8pPr lvl="7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8pPr>
            <a:lvl9pPr lvl="8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415600" y="3778833"/>
            <a:ext cx="11360700" cy="105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415600" y="1474833"/>
            <a:ext cx="11360700" cy="26181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415600" y="4202967"/>
            <a:ext cx="11360700" cy="1734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81000" lvl="0" marL="457200" algn="ctr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 algn="ct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algn="ctr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algn="ctr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algn="ct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algn="ctr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algn="ctr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algn="ct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algn="ctr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415600" y="2867800"/>
            <a:ext cx="11360700" cy="1122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415600" y="1536633"/>
            <a:ext cx="5333100" cy="455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6443200" y="1536633"/>
            <a:ext cx="5333100" cy="455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415600" y="740800"/>
            <a:ext cx="3744000" cy="10077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415600" y="1852800"/>
            <a:ext cx="3744000" cy="4239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653667" y="600200"/>
            <a:ext cx="8490300" cy="5454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354000" y="1644233"/>
            <a:ext cx="5393700" cy="19764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354000" y="3737433"/>
            <a:ext cx="5393700" cy="1646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6586000" y="965433"/>
            <a:ext cx="5115900" cy="49269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415600" y="5640767"/>
            <a:ext cx="7998300" cy="806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810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1pPr>
            <a:lvl2pPr indent="-3492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2pPr>
            <a:lvl3pPr indent="-3492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3pPr>
            <a:lvl4pPr indent="-3492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●"/>
              <a:defRPr sz="1900">
                <a:solidFill>
                  <a:schemeClr val="dk2"/>
                </a:solidFill>
              </a:defRPr>
            </a:lvl4pPr>
            <a:lvl5pPr indent="-3492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5pPr>
            <a:lvl6pPr indent="-3492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6pPr>
            <a:lvl7pPr indent="-3492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●"/>
              <a:defRPr sz="1900">
                <a:solidFill>
                  <a:schemeClr val="dk2"/>
                </a:solidFill>
              </a:defRPr>
            </a:lvl7pPr>
            <a:lvl8pPr indent="-3492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8pPr>
            <a:lvl9pPr indent="-3492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algn="r">
              <a:buNone/>
              <a:defRPr sz="1300">
                <a:solidFill>
                  <a:schemeClr val="dk2"/>
                </a:solidFill>
              </a:defRPr>
            </a:lvl1pPr>
            <a:lvl2pPr lvl="1" algn="r">
              <a:buNone/>
              <a:defRPr sz="1300">
                <a:solidFill>
                  <a:schemeClr val="dk2"/>
                </a:solidFill>
              </a:defRPr>
            </a:lvl2pPr>
            <a:lvl3pPr lvl="2" algn="r">
              <a:buNone/>
              <a:defRPr sz="1300">
                <a:solidFill>
                  <a:schemeClr val="dk2"/>
                </a:solidFill>
              </a:defRPr>
            </a:lvl3pPr>
            <a:lvl4pPr lvl="3" algn="r">
              <a:buNone/>
              <a:defRPr sz="1300">
                <a:solidFill>
                  <a:schemeClr val="dk2"/>
                </a:solidFill>
              </a:defRPr>
            </a:lvl4pPr>
            <a:lvl5pPr lvl="4" algn="r">
              <a:buNone/>
              <a:defRPr sz="1300">
                <a:solidFill>
                  <a:schemeClr val="dk2"/>
                </a:solidFill>
              </a:defRPr>
            </a:lvl5pPr>
            <a:lvl6pPr lvl="5" algn="r">
              <a:buNone/>
              <a:defRPr sz="1300">
                <a:solidFill>
                  <a:schemeClr val="dk2"/>
                </a:solidFill>
              </a:defRPr>
            </a:lvl6pPr>
            <a:lvl7pPr lvl="6" algn="r">
              <a:buNone/>
              <a:defRPr sz="1300">
                <a:solidFill>
                  <a:schemeClr val="dk2"/>
                </a:solidFill>
              </a:defRPr>
            </a:lvl7pPr>
            <a:lvl8pPr lvl="7" algn="r">
              <a:buNone/>
              <a:defRPr sz="1300">
                <a:solidFill>
                  <a:schemeClr val="dk2"/>
                </a:solidFill>
              </a:defRPr>
            </a:lvl8pPr>
            <a:lvl9pPr lvl="8" algn="r">
              <a:buNone/>
              <a:defRPr sz="13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Relationship Id="rId4" Type="http://schemas.openxmlformats.org/officeDocument/2006/relationships/image" Target="../media/image11.jpg"/><Relationship Id="rId5" Type="http://schemas.openxmlformats.org/officeDocument/2006/relationships/image" Target="../media/image3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Relationship Id="rId4" Type="http://schemas.openxmlformats.org/officeDocument/2006/relationships/image" Target="../media/image5.png"/><Relationship Id="rId5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png"/><Relationship Id="rId4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Relationship Id="rId4" Type="http://schemas.openxmlformats.org/officeDocument/2006/relationships/image" Target="../media/image14.png"/><Relationship Id="rId5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Relationship Id="rId4" Type="http://schemas.openxmlformats.org/officeDocument/2006/relationships/image" Target="../media/image7.png"/><Relationship Id="rId5" Type="http://schemas.openxmlformats.org/officeDocument/2006/relationships/image" Target="../media/image19.png"/><Relationship Id="rId6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title"/>
          </p:nvPr>
        </p:nvSpPr>
        <p:spPr>
          <a:xfrm>
            <a:off x="415650" y="2566200"/>
            <a:ext cx="11360700" cy="17256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sz="4620">
                <a:latin typeface="Calibri"/>
                <a:ea typeface="Calibri"/>
                <a:cs typeface="Calibri"/>
                <a:sym typeface="Calibri"/>
              </a:rPr>
              <a:t>Multimodal Unsupervised Image-to-Image Translation</a:t>
            </a:r>
            <a:endParaRPr sz="462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3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30">
                <a:latin typeface="Calibri"/>
                <a:ea typeface="Calibri"/>
                <a:cs typeface="Calibri"/>
                <a:sym typeface="Calibri"/>
              </a:rPr>
              <a:t>Улучшенная версия MUNIT: архитектура</a:t>
            </a:r>
            <a:endParaRPr b="1" sz="363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23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28" name="Google Shape;12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2963" y="1928238"/>
            <a:ext cx="10186075" cy="377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4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0303"/>
              <a:buFont typeface="Arial"/>
              <a:buNone/>
            </a:pPr>
            <a:r>
              <a:rPr b="1" lang="en-US" sz="3630">
                <a:latin typeface="Calibri"/>
                <a:ea typeface="Calibri"/>
                <a:cs typeface="Calibri"/>
                <a:sym typeface="Calibri"/>
              </a:rPr>
              <a:t>Эксперимент 3 (Улучшенная архитектура)</a:t>
            </a:r>
            <a:endParaRPr b="1" sz="363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24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horses→ zebras</a:t>
            </a:r>
            <a:endParaRPr b="1" sz="2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Данные: </a:t>
            </a: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набор картинок лошадей и зебр, без парных соответствий (unsupervised)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Задача: </a:t>
            </a: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перевод лошадей в зебр и обратно без парных данных, с сохранением позы/силуэта и вариативностью полос/окраса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2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5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0303"/>
              <a:buFont typeface="Arial"/>
              <a:buNone/>
            </a:pPr>
            <a:r>
              <a:rPr b="1" lang="en-US" sz="3630">
                <a:latin typeface="Calibri"/>
                <a:ea typeface="Calibri"/>
                <a:cs typeface="Calibri"/>
                <a:sym typeface="Calibri"/>
              </a:rPr>
              <a:t>Эксперимент 3: результаты</a:t>
            </a:r>
            <a:r>
              <a:rPr b="1" lang="en-US" sz="363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b="1" sz="363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25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41" name="Google Shape;14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12100" y="2084071"/>
            <a:ext cx="6388851" cy="1612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12113" y="3696796"/>
            <a:ext cx="6388820" cy="1612725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5"/>
          <p:cNvSpPr txBox="1"/>
          <p:nvPr/>
        </p:nvSpPr>
        <p:spPr>
          <a:xfrm>
            <a:off x="4816800" y="1430299"/>
            <a:ext cx="2558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Horse→Zebra:  </a:t>
            </a: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0.4791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Zebra→Horse:  </a:t>
            </a: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0.4731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4" name="Google Shape;144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12088" y="5309521"/>
            <a:ext cx="6388869" cy="1612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6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30">
                <a:latin typeface="Calibri"/>
                <a:ea typeface="Calibri"/>
                <a:cs typeface="Calibri"/>
                <a:sym typeface="Calibri"/>
              </a:rPr>
              <a:t>Спасибо за внимание!</a:t>
            </a:r>
            <a:endParaRPr/>
          </a:p>
        </p:txBody>
      </p:sp>
      <p:pic>
        <p:nvPicPr>
          <p:cNvPr id="150" name="Google Shape;15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6550" y="2348989"/>
            <a:ext cx="2270300" cy="283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32176" y="1509286"/>
            <a:ext cx="4514475" cy="451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750926" y="1168354"/>
            <a:ext cx="2922937" cy="51963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61" name="Google Shape;61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62" name="Google Shape;62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1273" y="498764"/>
            <a:ext cx="4804756" cy="4804756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5"/>
          <p:cNvSpPr/>
          <p:nvPr/>
        </p:nvSpPr>
        <p:spPr>
          <a:xfrm>
            <a:off x="6234545" y="1248987"/>
            <a:ext cx="5985164" cy="5818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Calibri"/>
              <a:buNone/>
            </a:pPr>
            <a:r>
              <a:rPr b="1" i="0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Проблема и мотивация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15"/>
          <p:cNvSpPr/>
          <p:nvPr/>
        </p:nvSpPr>
        <p:spPr>
          <a:xfrm>
            <a:off x="6234545" y="2327564"/>
            <a:ext cx="5818909" cy="217793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Существующие методы image-to-image translation (pix2pix, CycleGAN) генерируют детерминированный результат. Реальный мир мультимодален: одна лошадь может стать зеброй с разными паттернами полос. Нужен метод, который генерирует множество возможных результатов. 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91"/>
              <a:buFont typeface="Arial"/>
              <a:buNone/>
            </a:pPr>
            <a:r>
              <a:rPr b="1" lang="en-US" sz="3300">
                <a:latin typeface="Calibri"/>
                <a:ea typeface="Calibri"/>
                <a:cs typeface="Calibri"/>
                <a:sym typeface="Calibri"/>
              </a:rPr>
              <a:t>Архитектура</a:t>
            </a:r>
            <a:endParaRPr sz="3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" name="Google Shape;70;p16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71" name="Google Shape;7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7788" y="1681876"/>
            <a:ext cx="7596324" cy="4094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7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-US" sz="3330">
                <a:latin typeface="Calibri"/>
                <a:ea typeface="Calibri"/>
                <a:cs typeface="Calibri"/>
                <a:sym typeface="Calibri"/>
              </a:rPr>
              <a:t>Архитектура</a:t>
            </a:r>
            <a:endParaRPr b="1" sz="333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7" name="Google Shape;77;p17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78" name="Google Shape;7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2963" y="1928238"/>
            <a:ext cx="10186075" cy="377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84" name="Google Shape;84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7756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85" name="Google Shape;85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8764" y="415636"/>
            <a:ext cx="3308465" cy="6051665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8"/>
          <p:cNvSpPr/>
          <p:nvPr/>
        </p:nvSpPr>
        <p:spPr>
          <a:xfrm>
            <a:off x="4696691" y="1082733"/>
            <a:ext cx="5985164" cy="5818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Calibri"/>
              <a:buNone/>
            </a:pPr>
            <a:r>
              <a:rPr b="1" lang="en-US" sz="2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Математическая постановка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Google Shape;87;p18"/>
          <p:cNvSpPr/>
          <p:nvPr/>
        </p:nvSpPr>
        <p:spPr>
          <a:xfrm>
            <a:off x="4696641" y="1931982"/>
            <a:ext cx="5818800" cy="19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rPr lang="en-US"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Формализация: пространства: X₁ — домен A (лошади), X₂ — домен B (зебры).</a:t>
            </a:r>
            <a:br>
              <a:rPr lang="en-US"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Гипотеза о разложении: каждое изображение x ∈ Xᵢ можно разложить на content code c ∈ C — общее пространство (форма, поза) и style code s ∈ Sᵢ — специфичное для домена (текстура, цвет).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" name="Google Shape;88;p18"/>
          <p:cNvSpPr/>
          <p:nvPr/>
        </p:nvSpPr>
        <p:spPr>
          <a:xfrm>
            <a:off x="4696641" y="3608010"/>
            <a:ext cx="5818800" cy="93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rPr lang="en-US"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Цель состоит в том, чтобы обучить модель эффективно переносить style code между доменами, сохраняя при этом content code неизменным.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9" name="Google Shape;89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79825" y="4723900"/>
            <a:ext cx="5537550" cy="16591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9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30">
                <a:latin typeface="Calibri"/>
                <a:ea typeface="Calibri"/>
                <a:cs typeface="Calibri"/>
                <a:sym typeface="Calibri"/>
              </a:rPr>
              <a:t>Эксперимент 1</a:t>
            </a:r>
            <a:endParaRPr b="1" sz="363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19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edges → shoes </a:t>
            </a:r>
            <a:endParaRPr b="1" sz="2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Данные: </a:t>
            </a: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набор контуров (edges) обуви и фото обуви, без парных соответствий (unsupervised). Контуры получены HED-детектором.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Задача: </a:t>
            </a: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по одному контуру сгенерировать множество реалистичных вариантов обуви (мультимодальность)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0"/>
          <p:cNvSpPr txBox="1"/>
          <p:nvPr>
            <p:ph type="title"/>
          </p:nvPr>
        </p:nvSpPr>
        <p:spPr>
          <a:xfrm>
            <a:off x="415600" y="417792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30">
                <a:latin typeface="Calibri"/>
                <a:ea typeface="Calibri"/>
                <a:cs typeface="Calibri"/>
                <a:sym typeface="Calibri"/>
              </a:rPr>
              <a:t>Эксперимент 1: результаты</a:t>
            </a:r>
            <a:r>
              <a:rPr b="1" lang="en-US" sz="363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b="1" sz="363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0303"/>
              <a:buFont typeface="Arial"/>
              <a:buNone/>
            </a:pPr>
            <a:r>
              <a:t/>
            </a:r>
            <a:endParaRPr b="1" sz="363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20"/>
          <p:cNvSpPr txBox="1"/>
          <p:nvPr>
            <p:ph idx="1" type="body"/>
          </p:nvPr>
        </p:nvSpPr>
        <p:spPr>
          <a:xfrm>
            <a:off x="415600" y="1356883"/>
            <a:ext cx="11360700" cy="455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02" name="Google Shape;10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0742" y="1861912"/>
            <a:ext cx="7398510" cy="12410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50742" y="3102956"/>
            <a:ext cx="7398553" cy="12410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50720" y="4344000"/>
            <a:ext cx="7398553" cy="12410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50742" y="5585043"/>
            <a:ext cx="7398549" cy="1241042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20"/>
          <p:cNvSpPr txBox="1"/>
          <p:nvPr/>
        </p:nvSpPr>
        <p:spPr>
          <a:xfrm>
            <a:off x="4816800" y="1390427"/>
            <a:ext cx="2558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Edges→Shoes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0.1483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1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0303"/>
              <a:buFont typeface="Arial"/>
              <a:buNone/>
            </a:pPr>
            <a:r>
              <a:rPr b="1" lang="en-US" sz="3630">
                <a:latin typeface="Calibri"/>
                <a:ea typeface="Calibri"/>
                <a:cs typeface="Calibri"/>
                <a:sym typeface="Calibri"/>
              </a:rPr>
              <a:t>Эксперимент 2</a:t>
            </a:r>
            <a:endParaRPr b="1" sz="363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3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21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horses</a:t>
            </a:r>
            <a:r>
              <a:rPr b="1" lang="en-US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→ zebras</a:t>
            </a:r>
            <a:endParaRPr b="1" sz="2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Данные: </a:t>
            </a: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набор картинок лошадей и зебр, без парных соответствий (unsupervised)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Задача: </a:t>
            </a: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перевод лошадей в зебр и обратно без парных данных, с сохранением позы/силуэта и вариативностью полос/окраса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2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0303"/>
              <a:buFont typeface="Arial"/>
              <a:buNone/>
            </a:pPr>
            <a:r>
              <a:rPr b="1" lang="en-US" sz="3630">
                <a:latin typeface="Calibri"/>
                <a:ea typeface="Calibri"/>
                <a:cs typeface="Calibri"/>
                <a:sym typeface="Calibri"/>
              </a:rPr>
              <a:t>Эксперимент 2: результаты </a:t>
            </a:r>
            <a:endParaRPr b="1" sz="363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22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19" name="Google Shape;119;p22"/>
          <p:cNvPicPr preferRelativeResize="0"/>
          <p:nvPr/>
        </p:nvPicPr>
        <p:blipFill rotWithShape="1">
          <a:blip r:embed="rId3">
            <a:alphaModFix/>
          </a:blip>
          <a:srcRect b="-46541" l="0" r="-46541" t="0"/>
          <a:stretch/>
        </p:blipFill>
        <p:spPr>
          <a:xfrm>
            <a:off x="2812101" y="2697403"/>
            <a:ext cx="9810750" cy="247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12126" y="4398622"/>
            <a:ext cx="6694506" cy="1689875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2"/>
          <p:cNvSpPr txBox="1"/>
          <p:nvPr/>
        </p:nvSpPr>
        <p:spPr>
          <a:xfrm>
            <a:off x="4816800" y="1536625"/>
            <a:ext cx="2558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Horse→Zebra:  </a:t>
            </a: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0.1562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Zebra→Horse:  </a:t>
            </a: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0.0376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Тема Office">
  <a:themeElements>
    <a:clrScheme name="Стандартная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